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7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1126-EAE7-4803-9A99-FD3B88B4999B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031EA-8BF7-41FA-80F0-3C8075FB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7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AutoNum type="arabicParenR"/>
            </a:pPr>
            <a:r>
              <a:rPr lang="en-GB" dirty="0"/>
              <a:t>Divide the class in 2: French / English</a:t>
            </a:r>
          </a:p>
          <a:p>
            <a:pPr marL="800100" lvl="1" indent="-342900">
              <a:buAutoNum type="arabicParenR"/>
            </a:pPr>
            <a:r>
              <a:rPr lang="en-GB" dirty="0"/>
              <a:t>Call and response for each line</a:t>
            </a:r>
          </a:p>
          <a:p>
            <a:pPr marL="800100" lvl="1" indent="-342900">
              <a:buAutoNum type="arabicParenR"/>
            </a:pPr>
            <a:r>
              <a:rPr lang="en-GB" dirty="0"/>
              <a:t>Use the recording (1rst verse, listen / 2</a:t>
            </a:r>
            <a:r>
              <a:rPr lang="en-GB" baseline="30000" dirty="0"/>
              <a:t>nd</a:t>
            </a:r>
            <a:r>
              <a:rPr lang="en-GB" dirty="0"/>
              <a:t> verse</a:t>
            </a:r>
            <a:br>
              <a:rPr lang="en-GB" dirty="0"/>
            </a:br>
            <a:r>
              <a:rPr lang="en-GB" dirty="0"/>
              <a:t>respond to Michaël, 3</a:t>
            </a:r>
            <a:r>
              <a:rPr lang="en-GB" baseline="30000" dirty="0"/>
              <a:t>rd</a:t>
            </a:r>
            <a:r>
              <a:rPr lang="en-GB" dirty="0"/>
              <a:t> Verse, with Michaël)</a:t>
            </a:r>
          </a:p>
          <a:p>
            <a:pPr marL="800100" lvl="1" indent="-342900">
              <a:buAutoNum type="arabicParenR"/>
            </a:pPr>
            <a:r>
              <a:rPr lang="en-GB" dirty="0"/>
              <a:t>You can use the recording to do “doubles”, some students say only some words (often at the beginning or end of lines.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31EA-8BF7-41FA-80F0-3C8075FB71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1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31EA-8BF7-41FA-80F0-3C8075FB714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7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031EA-8BF7-41FA-80F0-3C8075FB714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5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6092-B601-7435-AEBD-6853EA9B5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01449-840B-331B-BA05-F97B0FE13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F835-3A9C-291C-0869-A646825B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12D9D-C219-B2D6-DEBC-2A14FA61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CAB33-109A-BDBC-B0BE-09CD1994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0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0E36-FBF7-A7C0-7EA5-19113EC5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99F8-D5BF-979F-EE42-624CF158B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E21A5-8BA3-EEFF-02DB-BF280986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31AB1-2D98-9EF2-E493-B755E2ED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60A3-9D5F-2CC8-0346-9E1C4588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96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5C5EA4-BB20-400D-5C82-795784091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FEDBE-09F5-CDCF-4647-0D8DA77EE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E0C58-C911-6B2C-B6A8-8EEF17C6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22191-F84C-36EB-D93F-FB8425C9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DFEDE-73EA-853B-49C3-C729A4B4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7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EB16-4E27-AF38-A819-62358B05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A1368-E68D-33A0-B6D1-63A1C051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DC8EC-0863-AFFC-65F6-7EF52717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A1AFF-E50B-C4FD-3BB3-D94FE6FF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29AE2-9E73-0751-3C80-F51EA7AF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3AF3-EC9E-A991-537D-4375897C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2D4A0-342D-B087-4398-54FB07877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7F8E4-F9D5-FF26-69AD-824FE32D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51696-D412-BB48-FCA5-CB7B9B3A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94E2-09B4-B032-C85A-BAD1D3D6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4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B0FF-3F49-65C7-6400-93728213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C86A7-37A2-3DED-099F-09957328F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9DD20-9702-44EA-4AC5-1A82CBD9A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E5BF1-FDA2-7672-BFC9-B932F1C3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35A1A-7538-F8C8-FC78-EBA9370A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C4DF1-A3B8-99DD-6952-68E8FF14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6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D9FC-9B93-0A75-60A9-DD315027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FA0A3-D4D4-E577-BC78-052B93C2F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35422-6873-B4B7-D6F3-E5B2B9D34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7E529-E02A-CEFB-B721-DF399E6DB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9ADBB-94B8-2760-D711-A6337B652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5D7B2-FC1C-E0EA-DA8C-582DBED5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827C6-1F4C-B7D5-9893-E1032F59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C00E9-4EA0-B2F4-82FA-FD726C94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5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65B8-EA3A-87CB-CFD1-D7E6352B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05C9C-24B7-69FF-2370-F90ED37D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0EF0D-15D4-9272-B9E3-8DBDA87E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F8890-EC59-229E-3F97-8E7E9014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5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F2F4F-FD41-C2FE-FFB4-1E2EB16B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0058A-A697-70EE-E12A-5F196157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CC6D2-C809-3AEF-87F2-680E105A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0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B12D-D8D1-4ED7-FA13-29519A9E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80912-5AE7-9E21-7CB5-692C34C3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C7D43-E9DE-6F62-48BE-10E8D6A9C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EF0D7-25A5-3324-38DD-3D5B3C4C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8BD87-C319-2D9B-3A2A-7EC8D861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2323F-A877-CED2-744A-A9B437F9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35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70D8-7C78-D354-74BF-38BD84CB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4A796-18BA-24B6-8863-8495CC3D9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71B61-4F12-F3BB-EF61-0D79858AE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F94C8-D6A8-4605-66D9-30CC1E52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A3E6-EE52-19F8-E923-41225601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FD4FE-1C89-66D0-D081-A1DFA5CC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CDD4C-BD55-A4F7-D022-DAE1FA1D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72465-F384-7BEE-F175-A0DDE493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C5137-62D7-ED66-CA16-F9780EE4E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7274-4F82-4D86-B4DB-44ADF8CD8861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3A7B3-0658-75AD-8922-F87823E0E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8D49B-3195-DBAA-C1DC-76A4FF66C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2130-2FCE-4CD8-908C-12A4373C1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5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ichaelvidon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04E5-8D0F-4B70-FF56-892671900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474" y="3513136"/>
            <a:ext cx="9820275" cy="1397001"/>
          </a:xfrm>
        </p:spPr>
        <p:txBody>
          <a:bodyPr>
            <a:normAutofit fontScale="90000"/>
          </a:bodyPr>
          <a:lstStyle/>
          <a:p>
            <a:pPr algn="l"/>
            <a:r>
              <a:rPr lang="en-GB" sz="8800" dirty="0">
                <a:solidFill>
                  <a:schemeClr val="accent2"/>
                </a:solidFill>
              </a:rPr>
              <a:t>Learn French with Rap</a:t>
            </a:r>
            <a:br>
              <a:rPr lang="en-GB" sz="8800" dirty="0"/>
            </a:br>
            <a:r>
              <a:rPr lang="en-GB" sz="8000" i="1" dirty="0"/>
              <a:t>Grammar: </a:t>
            </a:r>
            <a:r>
              <a:rPr lang="en-GB" sz="8000" i="1" dirty="0" err="1"/>
              <a:t>être</a:t>
            </a:r>
            <a:br>
              <a:rPr lang="en-GB" sz="8000" i="1" dirty="0"/>
            </a:br>
            <a:r>
              <a:rPr lang="en-GB" sz="8000" i="1" dirty="0"/>
              <a:t>Topic: </a:t>
            </a:r>
            <a:r>
              <a:rPr lang="en-GB" sz="8000" i="1" dirty="0" err="1"/>
              <a:t>Amitié</a:t>
            </a:r>
            <a:br>
              <a:rPr lang="en-GB" sz="8000" i="1" dirty="0"/>
            </a:br>
            <a:r>
              <a:rPr lang="en-GB" sz="8000" i="1" dirty="0"/>
              <a:t>Phonics / Inclusive writing</a:t>
            </a:r>
            <a:endParaRPr lang="en-GB" sz="8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5B222-7154-7F19-4A1B-A9AB51D2A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5630863"/>
            <a:ext cx="9144000" cy="1655762"/>
          </a:xfrm>
        </p:spPr>
        <p:txBody>
          <a:bodyPr/>
          <a:lstStyle/>
          <a:p>
            <a:r>
              <a:rPr lang="en-GB" dirty="0"/>
              <a:t>By Michaël Vidon</a:t>
            </a:r>
            <a:br>
              <a:rPr lang="en-GB" dirty="0"/>
            </a:br>
            <a:r>
              <a:rPr lang="en-GB" dirty="0"/>
              <a:t>French Teacher and Poet</a:t>
            </a:r>
          </a:p>
        </p:txBody>
      </p:sp>
    </p:spTree>
    <p:extLst>
      <p:ext uri="{BB962C8B-B14F-4D97-AF65-F5344CB8AC3E}">
        <p14:creationId xmlns:p14="http://schemas.microsoft.com/office/powerpoint/2010/main" val="261077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781AF9-610C-C98D-585C-B4A999BBFA37}"/>
              </a:ext>
            </a:extLst>
          </p:cNvPr>
          <p:cNvSpPr txBox="1"/>
          <p:nvPr/>
        </p:nvSpPr>
        <p:spPr>
          <a:xfrm>
            <a:off x="542925" y="194429"/>
            <a:ext cx="653415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Être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not to be ton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by Michaël Vidon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Ton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suis, 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I'm your friend, seriously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j'te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promets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es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You're my friend, cross my heart, hope to say!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about them?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les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autres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alors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? 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iel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friend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is she is they are 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amitié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rare</a:t>
            </a: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amitié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rare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Stormzy is the GOAT,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Sais-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qui nous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sommes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 parle pas des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autres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we're the bomb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 me tell you who you are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c'que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vous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êtes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won't get upset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vous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threat</a:t>
            </a: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Iels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invités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my private jet 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invited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avion</a:t>
            </a:r>
            <a:endParaRPr lang="en-GB" b="0" dirty="0">
              <a:effectLst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hatever the gender,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quelque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l'occasion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quelque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l'occasion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032E3-8676-9605-4BC1-C52BCB3F5A53}"/>
              </a:ext>
            </a:extLst>
          </p:cNvPr>
          <p:cNvSpPr txBox="1"/>
          <p:nvPr/>
        </p:nvSpPr>
        <p:spPr>
          <a:xfrm>
            <a:off x="6858001" y="2038350"/>
            <a:ext cx="5145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800" dirty="0"/>
              <a:t>Highlight the French</a:t>
            </a:r>
          </a:p>
          <a:p>
            <a:pPr marL="342900" indent="-342900">
              <a:buAutoNum type="arabicParenR"/>
            </a:pPr>
            <a:r>
              <a:rPr lang="en-GB" sz="2800" dirty="0"/>
              <a:t>Practice saying the rap</a:t>
            </a:r>
          </a:p>
          <a:p>
            <a:pPr marL="342900" indent="-342900">
              <a:buAutoNum type="arabicParenR"/>
            </a:pPr>
            <a:r>
              <a:rPr lang="en-GB" sz="2800" dirty="0"/>
              <a:t>Identify the French / English </a:t>
            </a:r>
            <a:r>
              <a:rPr lang="en-GB" sz="2800" i="1" dirty="0"/>
              <a:t>pronouns</a:t>
            </a:r>
          </a:p>
          <a:p>
            <a:pPr marL="342900" indent="-342900">
              <a:buAutoNum type="arabicParenR"/>
            </a:pPr>
            <a:r>
              <a:rPr lang="en-GB" sz="2800" dirty="0"/>
              <a:t>Make a </a:t>
            </a:r>
            <a:r>
              <a:rPr lang="en-GB" sz="2800" b="1" u="sng" dirty="0"/>
              <a:t>verb table </a:t>
            </a:r>
            <a:r>
              <a:rPr lang="en-GB" sz="2800" dirty="0"/>
              <a:t>for the </a:t>
            </a:r>
            <a:r>
              <a:rPr lang="en-GB" sz="2800" dirty="0" err="1"/>
              <a:t>Etre</a:t>
            </a:r>
            <a:r>
              <a:rPr lang="en-GB" sz="2800" dirty="0"/>
              <a:t> verb</a:t>
            </a:r>
          </a:p>
          <a:p>
            <a:pPr marL="342900" indent="-342900">
              <a:buAutoNum type="arabicParenR"/>
            </a:pPr>
            <a:r>
              <a:rPr lang="en-GB" sz="2800" b="1" dirty="0"/>
              <a:t>Translate</a:t>
            </a:r>
            <a:r>
              <a:rPr lang="en-GB" sz="2800" dirty="0"/>
              <a:t> all the French and English, to make it harder try and keep the </a:t>
            </a:r>
            <a:r>
              <a:rPr lang="en-GB" sz="2800" dirty="0" err="1"/>
              <a:t>rhythmand</a:t>
            </a:r>
            <a:r>
              <a:rPr lang="en-GB" sz="2800" dirty="0"/>
              <a:t> or the rhyme!</a:t>
            </a:r>
          </a:p>
        </p:txBody>
      </p:sp>
      <p:pic>
        <p:nvPicPr>
          <p:cNvPr id="5" name="GORILLA VIDON">
            <a:hlinkClick r:id="" action="ppaction://media"/>
            <a:extLst>
              <a:ext uri="{FF2B5EF4-FFF2-40B4-BE49-F238E27FC236}">
                <a16:creationId xmlns:a16="http://schemas.microsoft.com/office/drawing/2014/main" id="{B4FAD02C-C468-EF24-D3DF-C290E206C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5498" y="8727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781AF9-610C-C98D-585C-B4A999BBFA37}"/>
              </a:ext>
            </a:extLst>
          </p:cNvPr>
          <p:cNvSpPr txBox="1"/>
          <p:nvPr/>
        </p:nvSpPr>
        <p:spPr>
          <a:xfrm>
            <a:off x="542925" y="194429"/>
            <a:ext cx="653415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Être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not to be ton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by Michaël Vidon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Ton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je suis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 </a:t>
            </a:r>
            <a:r>
              <a:rPr lang="en-GB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I'm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friend, seriously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j'te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promets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GB" sz="1800" b="1" i="0" u="none" strike="noStrike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GB" sz="1800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es</a:t>
            </a:r>
            <a:endParaRPr lang="en-GB" b="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You're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my friend, cross my heart, hope to say!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about them?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les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autres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alors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? 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il </a:t>
            </a:r>
            <a:r>
              <a:rPr lang="en-GB" sz="18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GB" sz="18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elle</a:t>
            </a: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GB" sz="18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iel</a:t>
            </a: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friend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He is she is they are </a:t>
            </a:r>
            <a:endParaRPr lang="en-GB" b="0" dirty="0">
              <a:solidFill>
                <a:srgbClr val="7030A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amitié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rare</a:t>
            </a: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amitié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rare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Stormzy is the GOAT,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Sais-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qui </a:t>
            </a:r>
            <a:r>
              <a:rPr lang="en-GB" sz="18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nous </a:t>
            </a:r>
            <a:r>
              <a:rPr lang="en-GB" sz="1800" b="1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sommes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 parle pas des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autres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we're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bomb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 me tell you who </a:t>
            </a:r>
            <a:r>
              <a:rPr lang="en-GB" sz="18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you are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c'que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vous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êtes</a:t>
            </a:r>
            <a:endParaRPr lang="en-GB" b="0" dirty="0">
              <a:solidFill>
                <a:srgbClr val="C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won't get upset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vous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threat</a:t>
            </a: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 err="1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Iels</a:t>
            </a:r>
            <a:r>
              <a:rPr lang="en-GB" sz="1800" b="1" i="0" u="none" strike="noStrike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b="1" i="0" u="none" strike="noStrike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invités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my private jet 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 err="1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ils</a:t>
            </a:r>
            <a:r>
              <a:rPr lang="en-GB" sz="1800" b="1" i="0" u="none" strike="noStrike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b="1" i="0" u="none" strike="noStrike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1" i="0" u="none" strike="noStrike" dirty="0" err="1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elles</a:t>
            </a:r>
            <a:r>
              <a:rPr lang="en-GB" sz="1800" b="1" i="0" u="none" strike="noStrike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b="1" i="0" u="none" strike="noStrike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invited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avion</a:t>
            </a:r>
            <a:endParaRPr lang="en-GB" b="0" dirty="0">
              <a:effectLst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hatever the gender,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quelque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l'occasion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quelque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l'occasion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032E3-8676-9605-4BC1-C52BCB3F5A53}"/>
              </a:ext>
            </a:extLst>
          </p:cNvPr>
          <p:cNvSpPr txBox="1"/>
          <p:nvPr/>
        </p:nvSpPr>
        <p:spPr>
          <a:xfrm>
            <a:off x="5952932" y="1133147"/>
            <a:ext cx="5145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800" dirty="0"/>
              <a:t>Make a </a:t>
            </a:r>
            <a:r>
              <a:rPr lang="en-GB" sz="2800" b="1" u="sng" dirty="0"/>
              <a:t>verb table </a:t>
            </a:r>
            <a:r>
              <a:rPr lang="en-GB" sz="2800" dirty="0"/>
              <a:t>for the </a:t>
            </a:r>
            <a:r>
              <a:rPr lang="en-GB" sz="2800" dirty="0" err="1"/>
              <a:t>Etre</a:t>
            </a:r>
            <a:r>
              <a:rPr lang="en-GB" sz="2800" dirty="0"/>
              <a:t> verb</a:t>
            </a:r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</p:txBody>
      </p:sp>
      <p:pic>
        <p:nvPicPr>
          <p:cNvPr id="5" name="GORILLA VIDON">
            <a:hlinkClick r:id="" action="ppaction://media"/>
            <a:extLst>
              <a:ext uri="{FF2B5EF4-FFF2-40B4-BE49-F238E27FC236}">
                <a16:creationId xmlns:a16="http://schemas.microsoft.com/office/drawing/2014/main" id="{B4FAD02C-C468-EF24-D3DF-C290E206C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5498" y="872708"/>
            <a:ext cx="487363" cy="487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2044EF-7251-F342-4412-BB1B85ABFDE4}"/>
              </a:ext>
            </a:extLst>
          </p:cNvPr>
          <p:cNvSpPr/>
          <p:nvPr/>
        </p:nvSpPr>
        <p:spPr>
          <a:xfrm>
            <a:off x="8462865" y="2118049"/>
            <a:ext cx="2416629" cy="195009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 am</a:t>
            </a:r>
          </a:p>
          <a:p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are </a:t>
            </a:r>
          </a:p>
          <a:p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 / she is / they are</a:t>
            </a:r>
          </a:p>
          <a:p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We are</a:t>
            </a:r>
          </a:p>
          <a:p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guys are</a:t>
            </a:r>
          </a:p>
          <a:p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DFD8A-1B4E-E383-3D91-976453A39170}"/>
              </a:ext>
            </a:extLst>
          </p:cNvPr>
          <p:cNvSpPr/>
          <p:nvPr/>
        </p:nvSpPr>
        <p:spPr>
          <a:xfrm>
            <a:off x="6338321" y="2118049"/>
            <a:ext cx="2124544" cy="195009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Je suis</a:t>
            </a:r>
          </a:p>
          <a:p>
            <a:r>
              <a:rPr lang="en-GB" sz="2000" dirty="0"/>
              <a:t>Tu es</a:t>
            </a:r>
          </a:p>
          <a:p>
            <a:r>
              <a:rPr lang="en-GB" sz="2000" dirty="0"/>
              <a:t>Il / </a:t>
            </a:r>
            <a:r>
              <a:rPr lang="en-GB" sz="2000" dirty="0" err="1"/>
              <a:t>elle</a:t>
            </a:r>
            <a:r>
              <a:rPr lang="en-GB" sz="2000" dirty="0"/>
              <a:t> / </a:t>
            </a:r>
            <a:r>
              <a:rPr lang="en-GB" sz="2000" dirty="0" err="1"/>
              <a:t>iel</a:t>
            </a:r>
            <a:r>
              <a:rPr lang="en-GB" sz="2000" dirty="0"/>
              <a:t> </a:t>
            </a:r>
            <a:r>
              <a:rPr lang="en-GB" sz="2000" dirty="0" err="1"/>
              <a:t>est</a:t>
            </a:r>
            <a:endParaRPr lang="en-GB" sz="2000" dirty="0"/>
          </a:p>
          <a:p>
            <a:r>
              <a:rPr lang="en-GB" sz="2000" dirty="0"/>
              <a:t>Nous </a:t>
            </a:r>
            <a:r>
              <a:rPr lang="en-GB" sz="2000" dirty="0" err="1"/>
              <a:t>sommes</a:t>
            </a:r>
            <a:endParaRPr lang="en-GB" sz="2000" dirty="0"/>
          </a:p>
          <a:p>
            <a:r>
              <a:rPr lang="en-GB" sz="2000" dirty="0" err="1"/>
              <a:t>Vous</a:t>
            </a:r>
            <a:r>
              <a:rPr lang="en-GB" sz="2000" dirty="0"/>
              <a:t> </a:t>
            </a:r>
            <a:r>
              <a:rPr lang="en-GB" sz="2000" dirty="0" err="1"/>
              <a:t>êtes</a:t>
            </a:r>
            <a:endParaRPr lang="en-GB" sz="2000" dirty="0"/>
          </a:p>
          <a:p>
            <a:r>
              <a:rPr lang="en-GB" sz="2000" dirty="0" err="1"/>
              <a:t>Ils</a:t>
            </a:r>
            <a:r>
              <a:rPr lang="en-GB" sz="2000" dirty="0"/>
              <a:t> / ells/ </a:t>
            </a:r>
            <a:r>
              <a:rPr lang="en-GB" sz="2000" dirty="0" err="1"/>
              <a:t>iels</a:t>
            </a:r>
            <a:r>
              <a:rPr lang="en-GB" sz="2000" dirty="0"/>
              <a:t> </a:t>
            </a:r>
            <a:r>
              <a:rPr lang="en-GB" sz="2000" dirty="0" err="1"/>
              <a:t>sont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630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C97DE-5689-543C-8623-F8CC76AFDE18}"/>
              </a:ext>
            </a:extLst>
          </p:cNvPr>
          <p:cNvSpPr txBox="1"/>
          <p:nvPr/>
        </p:nvSpPr>
        <p:spPr>
          <a:xfrm>
            <a:off x="385168" y="623767"/>
            <a:ext cx="1138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Extension 1 </a:t>
            </a:r>
            <a:r>
              <a:rPr lang="en-GB" sz="3600" dirty="0"/>
              <a:t>: </a:t>
            </a:r>
            <a:r>
              <a:rPr lang="en-GB" sz="3600" b="1" dirty="0"/>
              <a:t>Translate</a:t>
            </a:r>
            <a:r>
              <a:rPr lang="en-GB" sz="3600" dirty="0"/>
              <a:t> all the French and English, to make it harder try and keep the </a:t>
            </a:r>
            <a:r>
              <a:rPr lang="en-GB" sz="3600" dirty="0" err="1"/>
              <a:t>rhythmand</a:t>
            </a:r>
            <a:r>
              <a:rPr lang="en-GB" sz="3600" dirty="0"/>
              <a:t> or the rhyme!</a:t>
            </a:r>
          </a:p>
          <a:p>
            <a:endParaRPr lang="en-GB" sz="3600" dirty="0"/>
          </a:p>
          <a:p>
            <a:r>
              <a:rPr lang="en-GB" sz="3600" b="1" i="1" dirty="0"/>
              <a:t>Extension 2</a:t>
            </a:r>
            <a:r>
              <a:rPr lang="en-GB" sz="3600" dirty="0"/>
              <a:t>: can you </a:t>
            </a:r>
            <a:r>
              <a:rPr lang="en-GB" sz="3600" b="1" dirty="0"/>
              <a:t>write your own </a:t>
            </a:r>
            <a:r>
              <a:rPr lang="en-GB" sz="3600" dirty="0"/>
              <a:t>rap with “</a:t>
            </a:r>
            <a:r>
              <a:rPr lang="en-GB" sz="3600" dirty="0" err="1"/>
              <a:t>avoir</a:t>
            </a:r>
            <a:r>
              <a:rPr lang="en-GB" sz="3600" dirty="0"/>
              <a:t>” in French and English?</a:t>
            </a:r>
          </a:p>
        </p:txBody>
      </p:sp>
      <p:pic>
        <p:nvPicPr>
          <p:cNvPr id="2050" name="Picture 2" descr="Le Verbe Avoir - Le Cours de Francais">
            <a:extLst>
              <a:ext uri="{FF2B5EF4-FFF2-40B4-BE49-F238E27FC236}">
                <a16:creationId xmlns:a16="http://schemas.microsoft.com/office/drawing/2014/main" id="{A75FB364-EECC-B5E9-5B82-0B107EB62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8377" r="6951" b="20892"/>
          <a:stretch/>
        </p:blipFill>
        <p:spPr bwMode="auto">
          <a:xfrm>
            <a:off x="6859394" y="3276015"/>
            <a:ext cx="3754877" cy="21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EB64B4-7DCF-BC0A-74F3-E4BC9A41C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077" y="5320127"/>
            <a:ext cx="1213241" cy="789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240CBF-27CE-9EF9-2B32-4BF806E3C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95" t="16126" r="17140" b="15313"/>
          <a:stretch/>
        </p:blipFill>
        <p:spPr>
          <a:xfrm>
            <a:off x="9244831" y="5320127"/>
            <a:ext cx="583414" cy="6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678FAB-179E-F385-569E-655B86135E49}"/>
              </a:ext>
            </a:extLst>
          </p:cNvPr>
          <p:cNvSpPr txBox="1"/>
          <p:nvPr/>
        </p:nvSpPr>
        <p:spPr>
          <a:xfrm>
            <a:off x="171780" y="-506578"/>
            <a:ext cx="5778329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b="1" dirty="0"/>
              <a:t>Michaël Vidon </a:t>
            </a:r>
            <a:r>
              <a:rPr lang="en-GB" sz="2800" dirty="0"/>
              <a:t>is an experienced MFL teacher and poet with an MA in Creative Writing Education from Goldsmiths, University of London. </a:t>
            </a:r>
          </a:p>
          <a:p>
            <a:endParaRPr lang="en-GB" sz="2800" dirty="0"/>
          </a:p>
          <a:p>
            <a:r>
              <a:rPr lang="en-GB" sz="2800" dirty="0"/>
              <a:t>He offers poetry workshops and performances, in the UK and abroad:</a:t>
            </a:r>
            <a:br>
              <a:rPr lang="en-GB" sz="2800" dirty="0"/>
            </a:br>
            <a:r>
              <a:rPr lang="en-GB" sz="2800" dirty="0"/>
              <a:t>- solely in French</a:t>
            </a:r>
          </a:p>
          <a:p>
            <a:r>
              <a:rPr lang="en-GB" sz="2800" dirty="0"/>
              <a:t>- bilingual (English + French)</a:t>
            </a:r>
            <a:br>
              <a:rPr lang="en-GB" sz="2800" dirty="0"/>
            </a:br>
            <a:r>
              <a:rPr lang="en-GB" sz="2800" dirty="0"/>
              <a:t>- multilingual (MFL + home languages)</a:t>
            </a:r>
          </a:p>
          <a:p>
            <a:endParaRPr lang="en-GB" sz="2800" dirty="0"/>
          </a:p>
          <a:p>
            <a:r>
              <a:rPr lang="en-GB" sz="2800" dirty="0"/>
              <a:t>To see more or to book, go on:</a:t>
            </a:r>
          </a:p>
          <a:p>
            <a:r>
              <a:rPr lang="en-GB" sz="2800" dirty="0">
                <a:hlinkClick r:id="rId2"/>
              </a:rPr>
              <a:t>www.michaelvidon.com</a:t>
            </a:r>
            <a:endParaRPr lang="en-GB" sz="2800" dirty="0"/>
          </a:p>
          <a:p>
            <a:r>
              <a:rPr lang="en-GB" sz="2800" dirty="0" err="1"/>
              <a:t>Michaelvidon</a:t>
            </a:r>
            <a:endParaRPr lang="en-GB" sz="2800" dirty="0"/>
          </a:p>
          <a:p>
            <a:r>
              <a:rPr lang="en-GB" sz="2800" dirty="0" err="1"/>
              <a:t>Michaelgvidon</a:t>
            </a:r>
            <a:br>
              <a:rPr lang="en-GB" sz="2800" dirty="0"/>
            </a:br>
            <a:r>
              <a:rPr lang="en-GB" sz="2800" dirty="0" err="1"/>
              <a:t>Michael.vidon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A0CAE-10A1-9417-40EB-4EC4229C4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31" y="0"/>
            <a:ext cx="5531669" cy="6858000"/>
          </a:xfrm>
          <a:prstGeom prst="rect">
            <a:avLst/>
          </a:prstGeom>
        </p:spPr>
      </p:pic>
      <p:pic>
        <p:nvPicPr>
          <p:cNvPr id="3076" name="Picture 4" descr="Instagram Logo transparent PNG - StickPNG">
            <a:extLst>
              <a:ext uri="{FF2B5EF4-FFF2-40B4-BE49-F238E27FC236}">
                <a16:creationId xmlns:a16="http://schemas.microsoft.com/office/drawing/2014/main" id="{8FC5EE24-9910-9672-55D5-095D64D5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91" y="5625483"/>
            <a:ext cx="317013" cy="31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witter logo history | Creative Freedom">
            <a:extLst>
              <a:ext uri="{FF2B5EF4-FFF2-40B4-BE49-F238E27FC236}">
                <a16:creationId xmlns:a16="http://schemas.microsoft.com/office/drawing/2014/main" id="{334132B1-B827-44F8-9550-A850B3A0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21" y="6064491"/>
            <a:ext cx="317013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5FD3559-DC23-4469-242B-AD72AB769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00" y="6443661"/>
            <a:ext cx="4143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C611E0-CA2C-9C5C-D359-5E6E4D81685B}"/>
              </a:ext>
            </a:extLst>
          </p:cNvPr>
          <p:cNvSpPr txBox="1"/>
          <p:nvPr/>
        </p:nvSpPr>
        <p:spPr>
          <a:xfrm>
            <a:off x="830424" y="2006080"/>
            <a:ext cx="7119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Lyrics and ppt:  Michaël Vidon</a:t>
            </a:r>
          </a:p>
          <a:p>
            <a:r>
              <a:rPr lang="en-GB" sz="3200" dirty="0"/>
              <a:t>Music: Little </a:t>
            </a:r>
            <a:r>
              <a:rPr lang="en-GB" sz="3200" dirty="0" err="1"/>
              <a:t>Simz</a:t>
            </a:r>
            <a:r>
              <a:rPr lang="en-GB" sz="3200" dirty="0"/>
              <a:t> (</a:t>
            </a:r>
            <a:r>
              <a:rPr lang="en-GB" sz="3200" i="1" dirty="0"/>
              <a:t>Gorilla</a:t>
            </a:r>
            <a:r>
              <a:rPr lang="en-GB" sz="3200" dirty="0"/>
              <a:t>)</a:t>
            </a:r>
          </a:p>
          <a:p>
            <a:r>
              <a:rPr lang="en-GB" sz="3200" dirty="0"/>
              <a:t>Recorded and Produced: Christian Foley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DF289-63A9-409D-3316-394A65F63BF2}"/>
              </a:ext>
            </a:extLst>
          </p:cNvPr>
          <p:cNvSpPr txBox="1"/>
          <p:nvPr/>
        </p:nvSpPr>
        <p:spPr>
          <a:xfrm>
            <a:off x="830424" y="793102"/>
            <a:ext cx="2156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Credits</a:t>
            </a:r>
          </a:p>
        </p:txBody>
      </p:sp>
    </p:spTree>
    <p:extLst>
      <p:ext uri="{BB962C8B-B14F-4D97-AF65-F5344CB8AC3E}">
        <p14:creationId xmlns:p14="http://schemas.microsoft.com/office/powerpoint/2010/main" val="212798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2B6-1845-E4D0-2A31-40D102AD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Phonics: odd one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85737-FFD0-C92A-10B2-DAE3A5F84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4000" dirty="0"/>
              <a:t>Ami / suis / </a:t>
            </a:r>
            <a:r>
              <a:rPr lang="en-GB" sz="4000" dirty="0" err="1"/>
              <a:t>moi</a:t>
            </a:r>
            <a:r>
              <a:rPr lang="en-GB" sz="4000" dirty="0"/>
              <a:t>/ il / </a:t>
            </a:r>
            <a:r>
              <a:rPr lang="en-GB" sz="4000" dirty="0" err="1"/>
              <a:t>iel</a:t>
            </a:r>
            <a:r>
              <a:rPr lang="en-GB" sz="4000" dirty="0"/>
              <a:t> </a:t>
            </a:r>
          </a:p>
          <a:p>
            <a:pPr marL="514350" indent="-514350">
              <a:buAutoNum type="arabicParenR"/>
            </a:pPr>
            <a:r>
              <a:rPr lang="en-GB" sz="4000" dirty="0"/>
              <a:t>H</a:t>
            </a:r>
            <a:r>
              <a:rPr lang="en-GB" sz="4000" u="sng" dirty="0"/>
              <a:t>o</a:t>
            </a:r>
            <a:r>
              <a:rPr lang="en-GB" sz="4000" dirty="0"/>
              <a:t>pe / </a:t>
            </a:r>
            <a:r>
              <a:rPr lang="en-GB" sz="4000" u="sng" dirty="0" err="1"/>
              <a:t>au</a:t>
            </a:r>
            <a:r>
              <a:rPr lang="en-GB" sz="4000" dirty="0" err="1"/>
              <a:t>tre</a:t>
            </a:r>
            <a:r>
              <a:rPr lang="en-GB" sz="4000" dirty="0"/>
              <a:t> / occasi</a:t>
            </a:r>
            <a:r>
              <a:rPr lang="en-GB" sz="4000" u="sng" dirty="0"/>
              <a:t>on</a:t>
            </a:r>
            <a:r>
              <a:rPr lang="en-GB" sz="4000" dirty="0"/>
              <a:t> / G</a:t>
            </a:r>
            <a:r>
              <a:rPr lang="en-GB" sz="4000" u="sng" dirty="0"/>
              <a:t>OA</a:t>
            </a:r>
            <a:r>
              <a:rPr lang="en-GB" sz="4000" dirty="0"/>
              <a:t>T</a:t>
            </a:r>
          </a:p>
          <a:p>
            <a:pPr marL="514350" indent="-514350">
              <a:buAutoNum type="arabicParenR"/>
            </a:pPr>
            <a:r>
              <a:rPr lang="en-GB" sz="4000" dirty="0"/>
              <a:t>Upset / </a:t>
            </a:r>
            <a:r>
              <a:rPr lang="en-GB" sz="4000" dirty="0" err="1"/>
              <a:t>êtes</a:t>
            </a:r>
            <a:r>
              <a:rPr lang="en-GB" sz="4000" dirty="0"/>
              <a:t> / jet / </a:t>
            </a:r>
            <a:r>
              <a:rPr lang="en-GB" sz="4000" dirty="0" err="1"/>
              <a:t>elle</a:t>
            </a:r>
            <a:r>
              <a:rPr lang="en-GB" sz="4000" dirty="0"/>
              <a:t> / private </a:t>
            </a:r>
          </a:p>
          <a:p>
            <a:pPr marL="514350" indent="-514350">
              <a:buAutoNum type="arabicParenR"/>
            </a:pPr>
            <a:r>
              <a:rPr lang="en-GB" sz="4000" dirty="0"/>
              <a:t>Alors / </a:t>
            </a:r>
            <a:r>
              <a:rPr lang="en-GB" sz="4000" dirty="0" err="1"/>
              <a:t>sommes</a:t>
            </a:r>
            <a:r>
              <a:rPr lang="en-GB" sz="4000" dirty="0"/>
              <a:t> / </a:t>
            </a:r>
            <a:r>
              <a:rPr lang="en-GB" sz="4000" dirty="0" err="1"/>
              <a:t>notre</a:t>
            </a:r>
            <a:r>
              <a:rPr lang="en-GB" sz="4000" dirty="0"/>
              <a:t> / GOAT</a:t>
            </a:r>
          </a:p>
          <a:p>
            <a:pPr marL="514350" indent="-514350">
              <a:buAutoNum type="arabicParenR"/>
            </a:pPr>
            <a:endParaRPr lang="en-GB" sz="4000" dirty="0"/>
          </a:p>
        </p:txBody>
      </p:sp>
      <p:pic>
        <p:nvPicPr>
          <p:cNvPr id="4" name="phonics 1">
            <a:hlinkClick r:id="" action="ppaction://media"/>
            <a:extLst>
              <a:ext uri="{FF2B5EF4-FFF2-40B4-BE49-F238E27FC236}">
                <a16:creationId xmlns:a16="http://schemas.microsoft.com/office/drawing/2014/main" id="{CE2D9897-8EE6-7BEB-6557-CB75A398ED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5875" y="784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2B6-1845-E4D0-2A31-40D102AD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Phonics: odd one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85737-FFD0-C92A-10B2-DAE3A5F84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4000" dirty="0"/>
              <a:t>Ami / suis / </a:t>
            </a:r>
            <a:r>
              <a:rPr lang="en-GB" sz="4000" dirty="0" err="1">
                <a:solidFill>
                  <a:srgbClr val="FF0000"/>
                </a:solidFill>
              </a:rPr>
              <a:t>moi</a:t>
            </a:r>
            <a:r>
              <a:rPr lang="en-GB" sz="4000" dirty="0"/>
              <a:t>/ il / </a:t>
            </a:r>
            <a:r>
              <a:rPr lang="en-GB" sz="4000" dirty="0" err="1"/>
              <a:t>iel</a:t>
            </a:r>
            <a:r>
              <a:rPr lang="en-GB" sz="4000" dirty="0"/>
              <a:t> </a:t>
            </a:r>
          </a:p>
          <a:p>
            <a:pPr marL="514350" indent="-514350">
              <a:buAutoNum type="arabicParenR"/>
            </a:pPr>
            <a:r>
              <a:rPr lang="en-GB" sz="4000" dirty="0"/>
              <a:t>H</a:t>
            </a:r>
            <a:r>
              <a:rPr lang="en-GB" sz="4000" u="sng" dirty="0"/>
              <a:t>o</a:t>
            </a:r>
            <a:r>
              <a:rPr lang="en-GB" sz="4000" dirty="0"/>
              <a:t>pe / </a:t>
            </a:r>
            <a:r>
              <a:rPr lang="en-GB" sz="4000" u="sng" dirty="0" err="1"/>
              <a:t>au</a:t>
            </a:r>
            <a:r>
              <a:rPr lang="en-GB" sz="4000" dirty="0" err="1"/>
              <a:t>tre</a:t>
            </a:r>
            <a:r>
              <a:rPr lang="en-GB" sz="4000" dirty="0"/>
              <a:t> / </a:t>
            </a:r>
            <a:r>
              <a:rPr lang="en-GB" sz="4000" dirty="0">
                <a:solidFill>
                  <a:srgbClr val="FF0000"/>
                </a:solidFill>
              </a:rPr>
              <a:t>occasi</a:t>
            </a:r>
            <a:r>
              <a:rPr lang="en-GB" sz="4000" u="sng" dirty="0">
                <a:solidFill>
                  <a:srgbClr val="FF0000"/>
                </a:solidFill>
              </a:rPr>
              <a:t>on</a:t>
            </a:r>
            <a:r>
              <a:rPr lang="en-GB" sz="4000" dirty="0"/>
              <a:t> / G</a:t>
            </a:r>
            <a:r>
              <a:rPr lang="en-GB" sz="4000" u="sng" dirty="0"/>
              <a:t>OA</a:t>
            </a:r>
            <a:r>
              <a:rPr lang="en-GB" sz="4000" dirty="0"/>
              <a:t>T</a:t>
            </a:r>
          </a:p>
          <a:p>
            <a:pPr marL="514350" indent="-514350">
              <a:buAutoNum type="arabicParenR"/>
            </a:pPr>
            <a:r>
              <a:rPr lang="en-GB" sz="4000" dirty="0"/>
              <a:t>Upset / </a:t>
            </a:r>
            <a:r>
              <a:rPr lang="en-GB" sz="4000" dirty="0" err="1"/>
              <a:t>êtes</a:t>
            </a:r>
            <a:r>
              <a:rPr lang="en-GB" sz="4000" dirty="0"/>
              <a:t> / jet / </a:t>
            </a:r>
            <a:r>
              <a:rPr lang="en-GB" sz="4000" dirty="0" err="1">
                <a:solidFill>
                  <a:srgbClr val="FF0000"/>
                </a:solidFill>
              </a:rPr>
              <a:t>elle</a:t>
            </a:r>
            <a:r>
              <a:rPr lang="en-GB" sz="4000" dirty="0"/>
              <a:t> / private </a:t>
            </a:r>
          </a:p>
          <a:p>
            <a:pPr marL="514350" indent="-514350">
              <a:buAutoNum type="arabicParenR"/>
            </a:pPr>
            <a:r>
              <a:rPr lang="en-GB" sz="4000" dirty="0"/>
              <a:t>Alors / </a:t>
            </a:r>
            <a:r>
              <a:rPr lang="en-GB" sz="4000" dirty="0" err="1"/>
              <a:t>sommes</a:t>
            </a:r>
            <a:r>
              <a:rPr lang="en-GB" sz="4000" dirty="0"/>
              <a:t> / </a:t>
            </a:r>
            <a:r>
              <a:rPr lang="en-GB" sz="4000" dirty="0" err="1"/>
              <a:t>notre</a:t>
            </a:r>
            <a:r>
              <a:rPr lang="en-GB" sz="4000" dirty="0"/>
              <a:t> / </a:t>
            </a:r>
            <a:r>
              <a:rPr lang="en-GB" sz="4000" dirty="0">
                <a:solidFill>
                  <a:srgbClr val="FF0000"/>
                </a:solidFill>
              </a:rPr>
              <a:t>GOAT</a:t>
            </a:r>
          </a:p>
          <a:p>
            <a:pPr marL="514350" indent="-514350">
              <a:buAutoNum type="arabicParenR"/>
            </a:pPr>
            <a:endParaRPr lang="en-GB" sz="4000" dirty="0"/>
          </a:p>
        </p:txBody>
      </p:sp>
      <p:pic>
        <p:nvPicPr>
          <p:cNvPr id="4" name="phonics 1">
            <a:hlinkClick r:id="" action="ppaction://media"/>
            <a:extLst>
              <a:ext uri="{FF2B5EF4-FFF2-40B4-BE49-F238E27FC236}">
                <a16:creationId xmlns:a16="http://schemas.microsoft.com/office/drawing/2014/main" id="{124C794A-6C6F-76B1-4D2E-C8FFA5E12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5875" y="7842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5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2CF4-3210-CF48-E0BB-4B126616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Phonics: word endings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7274A-7A5C-3B01-D542-AF11433E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« Ton ami moi je suis,  </a:t>
            </a:r>
            <a:r>
              <a:rPr lang="fr-FR" dirty="0" err="1"/>
              <a:t>I'm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friend</a:t>
            </a:r>
            <a:r>
              <a:rPr lang="fr-FR" dirty="0"/>
              <a:t>, </a:t>
            </a:r>
            <a:r>
              <a:rPr lang="fr-FR" dirty="0" err="1"/>
              <a:t>seriously</a:t>
            </a:r>
            <a:br>
              <a:rPr lang="fr-FR" dirty="0"/>
            </a:br>
            <a:r>
              <a:rPr lang="fr-FR" b="1" dirty="0"/>
              <a:t>Mon ami, j'te promets que tu es. »</a:t>
            </a:r>
          </a:p>
          <a:p>
            <a:endParaRPr lang="fr-FR" b="1" dirty="0">
              <a:effectLst/>
            </a:endParaRPr>
          </a:p>
          <a:p>
            <a:pPr marL="0" indent="0">
              <a:buNone/>
            </a:pP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letters</a:t>
            </a:r>
            <a:r>
              <a:rPr lang="fr-FR" dirty="0"/>
              <a:t> are </a:t>
            </a:r>
            <a:r>
              <a:rPr lang="fr-FR" dirty="0">
                <a:solidFill>
                  <a:schemeClr val="accent1"/>
                </a:solidFill>
              </a:rPr>
              <a:t>not</a:t>
            </a:r>
            <a:r>
              <a:rPr lang="fr-FR" dirty="0"/>
              <a:t> </a:t>
            </a:r>
            <a:r>
              <a:rPr lang="fr-FR" dirty="0" err="1"/>
              <a:t>pronounced</a:t>
            </a:r>
            <a:r>
              <a:rPr lang="fr-FR" dirty="0"/>
              <a:t> in French?</a:t>
            </a:r>
          </a:p>
          <a:p>
            <a:r>
              <a:rPr lang="fr-FR" dirty="0"/>
              <a:t>RULE: S, P, D, T, X, E (</a:t>
            </a:r>
            <a:r>
              <a:rPr lang="fr-FR" dirty="0" err="1"/>
              <a:t>when</a:t>
            </a:r>
            <a:r>
              <a:rPr lang="fr-FR" dirty="0"/>
              <a:t> at the end of a </a:t>
            </a:r>
            <a:r>
              <a:rPr lang="fr-FR" dirty="0" err="1"/>
              <a:t>word</a:t>
            </a:r>
            <a:r>
              <a:rPr lang="fr-FR" dirty="0"/>
              <a:t>)</a:t>
            </a:r>
          </a:p>
          <a:p>
            <a:r>
              <a:rPr lang="fr-FR" dirty="0">
                <a:sym typeface="Wingdings" panose="05000000000000000000" pitchFamily="2" charset="2"/>
              </a:rPr>
              <a:t> Practice the couplet </a:t>
            </a:r>
            <a:r>
              <a:rPr lang="fr-FR" dirty="0" err="1">
                <a:sym typeface="Wingdings" panose="05000000000000000000" pitchFamily="2" charset="2"/>
              </a:rPr>
              <a:t>above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b="1" dirty="0"/>
              <a:t>« Ton ami moi je sui</a:t>
            </a:r>
            <a:r>
              <a:rPr lang="fr-FR" b="1" dirty="0">
                <a:solidFill>
                  <a:schemeClr val="accent1"/>
                </a:solidFill>
              </a:rPr>
              <a:t>s</a:t>
            </a:r>
            <a:r>
              <a:rPr lang="fr-FR" b="1" dirty="0"/>
              <a:t>,  </a:t>
            </a:r>
            <a:r>
              <a:rPr lang="fr-FR" dirty="0" err="1"/>
              <a:t>I'm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friend</a:t>
            </a:r>
            <a:r>
              <a:rPr lang="fr-FR" dirty="0"/>
              <a:t>, </a:t>
            </a:r>
            <a:r>
              <a:rPr lang="fr-FR" dirty="0" err="1"/>
              <a:t>seriously</a:t>
            </a:r>
            <a:br>
              <a:rPr lang="fr-FR" dirty="0"/>
            </a:br>
            <a:r>
              <a:rPr lang="fr-FR" b="1" dirty="0"/>
              <a:t>Mon ami, j'te prome</a:t>
            </a:r>
            <a:r>
              <a:rPr lang="fr-FR" b="1" dirty="0">
                <a:solidFill>
                  <a:schemeClr val="accent1"/>
                </a:solidFill>
              </a:rPr>
              <a:t>ts</a:t>
            </a:r>
            <a:r>
              <a:rPr lang="fr-FR" b="1" dirty="0"/>
              <a:t> que tu e</a:t>
            </a:r>
            <a:r>
              <a:rPr lang="fr-FR" b="1" dirty="0">
                <a:solidFill>
                  <a:schemeClr val="accent1"/>
                </a:solidFill>
              </a:rPr>
              <a:t>s </a:t>
            </a:r>
            <a:r>
              <a:rPr lang="fr-FR" b="1" dirty="0"/>
              <a:t>»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honics endings">
            <a:hlinkClick r:id="" action="ppaction://media"/>
            <a:extLst>
              <a:ext uri="{FF2B5EF4-FFF2-40B4-BE49-F238E27FC236}">
                <a16:creationId xmlns:a16="http://schemas.microsoft.com/office/drawing/2014/main" id="{1CF9DB15-EAFF-FEF7-ACD8-121BE018E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9100" y="4899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3F7A-413A-CF99-3547-2555565D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 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84893-A200-51DC-A251-6FF8F4F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466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Je</a:t>
            </a:r>
          </a:p>
          <a:p>
            <a:r>
              <a:rPr lang="en-GB" dirty="0"/>
              <a:t>Tu</a:t>
            </a:r>
          </a:p>
          <a:p>
            <a:r>
              <a:rPr lang="en-GB" dirty="0"/>
              <a:t>Il</a:t>
            </a:r>
          </a:p>
          <a:p>
            <a:r>
              <a:rPr lang="en-GB" dirty="0"/>
              <a:t>Elle</a:t>
            </a:r>
          </a:p>
          <a:p>
            <a:r>
              <a:rPr lang="en-GB" dirty="0" err="1"/>
              <a:t>Iel</a:t>
            </a:r>
            <a:endParaRPr lang="en-GB" dirty="0"/>
          </a:p>
          <a:p>
            <a:r>
              <a:rPr lang="en-GB" dirty="0"/>
              <a:t>Nous</a:t>
            </a:r>
          </a:p>
          <a:p>
            <a:r>
              <a:rPr lang="en-GB" dirty="0" err="1"/>
              <a:t>Vous</a:t>
            </a:r>
            <a:endParaRPr lang="en-GB" dirty="0"/>
          </a:p>
          <a:p>
            <a:r>
              <a:rPr lang="en-GB" dirty="0" err="1"/>
              <a:t>Ils</a:t>
            </a:r>
            <a:r>
              <a:rPr lang="en-GB" dirty="0"/>
              <a:t> </a:t>
            </a:r>
          </a:p>
          <a:p>
            <a:r>
              <a:rPr lang="en-GB" dirty="0" err="1"/>
              <a:t>Elles</a:t>
            </a:r>
            <a:endParaRPr lang="en-GB" dirty="0"/>
          </a:p>
          <a:p>
            <a:r>
              <a:rPr lang="en-GB" dirty="0" err="1"/>
              <a:t>iels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DA7B3-42DC-D72F-BEC6-0027FC903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133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She</a:t>
            </a:r>
          </a:p>
          <a:p>
            <a:r>
              <a:rPr lang="en-GB" dirty="0"/>
              <a:t>You </a:t>
            </a:r>
          </a:p>
          <a:p>
            <a:r>
              <a:rPr lang="en-GB" dirty="0"/>
              <a:t>You guys</a:t>
            </a:r>
          </a:p>
          <a:p>
            <a:r>
              <a:rPr lang="en-GB" dirty="0"/>
              <a:t>We</a:t>
            </a:r>
          </a:p>
          <a:p>
            <a:r>
              <a:rPr lang="en-GB" dirty="0"/>
              <a:t>He</a:t>
            </a:r>
          </a:p>
          <a:p>
            <a:r>
              <a:rPr lang="en-GB" dirty="0"/>
              <a:t>They (singular - gender inclusive)</a:t>
            </a:r>
          </a:p>
          <a:p>
            <a:r>
              <a:rPr lang="en-GB" dirty="0"/>
              <a:t>They (plural – </a:t>
            </a:r>
            <a:r>
              <a:rPr lang="en-GB" dirty="0" err="1"/>
              <a:t>masc</a:t>
            </a:r>
            <a:r>
              <a:rPr lang="en-GB" dirty="0"/>
              <a:t>)</a:t>
            </a:r>
          </a:p>
          <a:p>
            <a:r>
              <a:rPr lang="en-GB" dirty="0"/>
              <a:t>They (plural – fem)</a:t>
            </a:r>
          </a:p>
          <a:p>
            <a:r>
              <a:rPr lang="en-GB" dirty="0"/>
              <a:t>They ( plural – gender inclusive)</a:t>
            </a:r>
          </a:p>
          <a:p>
            <a:r>
              <a:rPr lang="en-GB" dirty="0"/>
              <a:t>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06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3F7A-413A-CF99-3547-2555565D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 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84893-A200-51DC-A251-6FF8F4F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466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Je</a:t>
            </a:r>
          </a:p>
          <a:p>
            <a:r>
              <a:rPr lang="en-GB" dirty="0"/>
              <a:t>Tu</a:t>
            </a:r>
          </a:p>
          <a:p>
            <a:r>
              <a:rPr lang="en-GB" dirty="0"/>
              <a:t>Il</a:t>
            </a:r>
          </a:p>
          <a:p>
            <a:r>
              <a:rPr lang="en-GB" dirty="0"/>
              <a:t>Elle</a:t>
            </a:r>
          </a:p>
          <a:p>
            <a:r>
              <a:rPr lang="en-GB" dirty="0" err="1"/>
              <a:t>Iel</a:t>
            </a:r>
            <a:endParaRPr lang="en-GB" dirty="0"/>
          </a:p>
          <a:p>
            <a:r>
              <a:rPr lang="en-GB" dirty="0"/>
              <a:t>Nous</a:t>
            </a:r>
          </a:p>
          <a:p>
            <a:r>
              <a:rPr lang="en-GB" dirty="0" err="1"/>
              <a:t>Vous</a:t>
            </a:r>
            <a:endParaRPr lang="en-GB" dirty="0"/>
          </a:p>
          <a:p>
            <a:r>
              <a:rPr lang="en-GB" dirty="0" err="1"/>
              <a:t>Ils</a:t>
            </a:r>
            <a:r>
              <a:rPr lang="en-GB" dirty="0"/>
              <a:t> </a:t>
            </a:r>
          </a:p>
          <a:p>
            <a:r>
              <a:rPr lang="en-GB" dirty="0" err="1"/>
              <a:t>Elles</a:t>
            </a:r>
            <a:endParaRPr lang="en-GB" dirty="0"/>
          </a:p>
          <a:p>
            <a:r>
              <a:rPr lang="en-GB" dirty="0" err="1"/>
              <a:t>iels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DA7B3-42DC-D72F-BEC6-0027FC903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133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She</a:t>
            </a:r>
          </a:p>
          <a:p>
            <a:r>
              <a:rPr lang="en-GB" dirty="0"/>
              <a:t>You </a:t>
            </a:r>
          </a:p>
          <a:p>
            <a:r>
              <a:rPr lang="en-GB" dirty="0"/>
              <a:t>You guys</a:t>
            </a:r>
          </a:p>
          <a:p>
            <a:r>
              <a:rPr lang="en-GB" dirty="0"/>
              <a:t>We</a:t>
            </a:r>
          </a:p>
          <a:p>
            <a:r>
              <a:rPr lang="en-GB" dirty="0"/>
              <a:t>He</a:t>
            </a:r>
          </a:p>
          <a:p>
            <a:r>
              <a:rPr lang="en-GB" dirty="0"/>
              <a:t>They (singular - gender inclusive)</a:t>
            </a:r>
          </a:p>
          <a:p>
            <a:r>
              <a:rPr lang="en-GB" dirty="0"/>
              <a:t>They (plural – </a:t>
            </a:r>
            <a:r>
              <a:rPr lang="en-GB" dirty="0" err="1"/>
              <a:t>masc</a:t>
            </a:r>
            <a:r>
              <a:rPr lang="en-GB" dirty="0"/>
              <a:t>)</a:t>
            </a:r>
          </a:p>
          <a:p>
            <a:r>
              <a:rPr lang="en-GB" dirty="0"/>
              <a:t>They (plural – fem)</a:t>
            </a:r>
          </a:p>
          <a:p>
            <a:r>
              <a:rPr lang="en-GB" dirty="0"/>
              <a:t>They ( plural – gender inclusive)</a:t>
            </a:r>
          </a:p>
          <a:p>
            <a:r>
              <a:rPr lang="en-GB" dirty="0"/>
              <a:t>I</a:t>
            </a:r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E19484-5BCC-2827-1FBB-62EA3AE9AB1A}"/>
              </a:ext>
            </a:extLst>
          </p:cNvPr>
          <p:cNvCxnSpPr/>
          <p:nvPr/>
        </p:nvCxnSpPr>
        <p:spPr>
          <a:xfrm>
            <a:off x="1743075" y="2038350"/>
            <a:ext cx="4352925" cy="3800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14BC95-6524-DC0A-0983-DFE9C07771DB}"/>
              </a:ext>
            </a:extLst>
          </p:cNvPr>
          <p:cNvCxnSpPr>
            <a:cxnSpLocks/>
          </p:cNvCxnSpPr>
          <p:nvPr/>
        </p:nvCxnSpPr>
        <p:spPr>
          <a:xfrm flipV="1">
            <a:off x="1543050" y="2419350"/>
            <a:ext cx="4629150" cy="76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1F608C-9FBA-26FE-C2F1-3CBED1C3B0FE}"/>
              </a:ext>
            </a:extLst>
          </p:cNvPr>
          <p:cNvCxnSpPr>
            <a:cxnSpLocks/>
          </p:cNvCxnSpPr>
          <p:nvPr/>
        </p:nvCxnSpPr>
        <p:spPr>
          <a:xfrm>
            <a:off x="1543050" y="2838450"/>
            <a:ext cx="4676775" cy="9429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F57826-BCBD-6360-75E3-66744364B989}"/>
              </a:ext>
            </a:extLst>
          </p:cNvPr>
          <p:cNvCxnSpPr>
            <a:cxnSpLocks/>
          </p:cNvCxnSpPr>
          <p:nvPr/>
        </p:nvCxnSpPr>
        <p:spPr>
          <a:xfrm flipV="1">
            <a:off x="1819275" y="2033588"/>
            <a:ext cx="4276725" cy="12953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7B2FC0-D01D-00F1-7267-7EC4522D14D3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681162" y="3709986"/>
            <a:ext cx="4491038" cy="522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45BD6B-5489-9A34-604B-AA0577DD66C3}"/>
              </a:ext>
            </a:extLst>
          </p:cNvPr>
          <p:cNvCxnSpPr>
            <a:cxnSpLocks/>
          </p:cNvCxnSpPr>
          <p:nvPr/>
        </p:nvCxnSpPr>
        <p:spPr>
          <a:xfrm flipV="1">
            <a:off x="2047875" y="3328193"/>
            <a:ext cx="4048125" cy="8715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2F009B-C1FD-9D8F-A5ED-C52F15508F88}"/>
              </a:ext>
            </a:extLst>
          </p:cNvPr>
          <p:cNvCxnSpPr>
            <a:cxnSpLocks/>
          </p:cNvCxnSpPr>
          <p:nvPr/>
        </p:nvCxnSpPr>
        <p:spPr>
          <a:xfrm flipV="1">
            <a:off x="1895474" y="2876550"/>
            <a:ext cx="4262438" cy="17914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677376-E3E9-61A3-D5FA-D2678525DDB4}"/>
              </a:ext>
            </a:extLst>
          </p:cNvPr>
          <p:cNvCxnSpPr>
            <a:cxnSpLocks/>
          </p:cNvCxnSpPr>
          <p:nvPr/>
        </p:nvCxnSpPr>
        <p:spPr>
          <a:xfrm flipV="1">
            <a:off x="1702594" y="4613275"/>
            <a:ext cx="4545805" cy="5270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5D6C80-8565-946F-B0F6-D9635C7B2EB9}"/>
              </a:ext>
            </a:extLst>
          </p:cNvPr>
          <p:cNvCxnSpPr>
            <a:cxnSpLocks/>
          </p:cNvCxnSpPr>
          <p:nvPr/>
        </p:nvCxnSpPr>
        <p:spPr>
          <a:xfrm flipV="1">
            <a:off x="1833562" y="5049043"/>
            <a:ext cx="4324350" cy="5254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67A3B6-15D9-CECD-1F9D-0C81D9A1C327}"/>
              </a:ext>
            </a:extLst>
          </p:cNvPr>
          <p:cNvCxnSpPr>
            <a:cxnSpLocks/>
          </p:cNvCxnSpPr>
          <p:nvPr/>
        </p:nvCxnSpPr>
        <p:spPr>
          <a:xfrm flipV="1">
            <a:off x="1819274" y="5499893"/>
            <a:ext cx="4367213" cy="6111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t="20367" r="1503" b="17849"/>
          <a:stretch/>
        </p:blipFill>
        <p:spPr>
          <a:xfrm>
            <a:off x="2788504" y="97915"/>
            <a:ext cx="5849086" cy="2054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42" y="1390802"/>
            <a:ext cx="2647950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7595" t="16126" r="17140" b="15313"/>
          <a:stretch/>
        </p:blipFill>
        <p:spPr>
          <a:xfrm>
            <a:off x="39156" y="2342231"/>
            <a:ext cx="1392703" cy="14630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093" y="4451281"/>
            <a:ext cx="117860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Think</a:t>
            </a:r>
            <a:r>
              <a:rPr lang="en-GB" sz="2400" dirty="0"/>
              <a:t>:</a:t>
            </a:r>
          </a:p>
          <a:p>
            <a:r>
              <a:rPr lang="en-GB" sz="2400" dirty="0"/>
              <a:t>What is “</a:t>
            </a:r>
            <a:r>
              <a:rPr lang="en-GB" sz="2400" dirty="0" err="1"/>
              <a:t>écriture</a:t>
            </a:r>
            <a:r>
              <a:rPr lang="en-GB" sz="2400" dirty="0"/>
              <a:t> inclusive”? </a:t>
            </a:r>
            <a:br>
              <a:rPr lang="en-GB" sz="2400" dirty="0"/>
            </a:br>
            <a:r>
              <a:rPr lang="en-GB" sz="2400" dirty="0"/>
              <a:t>Why do you think it is being advocated by feminists and gender activists?</a:t>
            </a:r>
          </a:p>
          <a:p>
            <a:br>
              <a:rPr lang="en-GB" sz="2400" b="1" u="sng" dirty="0"/>
            </a:br>
            <a:r>
              <a:rPr lang="en-GB" sz="2400" b="1" u="sng" dirty="0"/>
              <a:t>#DoNow: Translate</a:t>
            </a:r>
          </a:p>
          <a:p>
            <a:r>
              <a:rPr lang="en-GB" sz="2400" dirty="0"/>
              <a:t> Les </a:t>
            </a:r>
            <a:r>
              <a:rPr lang="en-GB" sz="2400" dirty="0" err="1"/>
              <a:t>élèves</a:t>
            </a:r>
            <a:r>
              <a:rPr lang="en-GB" sz="2400" dirty="0"/>
              <a:t> de </a:t>
            </a:r>
            <a:r>
              <a:rPr lang="en-GB" sz="2400" dirty="0" err="1"/>
              <a:t>sont</a:t>
            </a:r>
            <a:r>
              <a:rPr lang="en-GB" sz="2400" dirty="0"/>
              <a:t> </a:t>
            </a:r>
            <a:r>
              <a:rPr lang="en-GB" sz="2400" dirty="0" err="1"/>
              <a:t>intelligent.e.s</a:t>
            </a:r>
            <a:r>
              <a:rPr lang="en-GB" sz="2400" dirty="0"/>
              <a:t>. </a:t>
            </a:r>
            <a:r>
              <a:rPr lang="en-GB" sz="2400" dirty="0" err="1"/>
              <a:t>Iels</a:t>
            </a:r>
            <a:r>
              <a:rPr lang="en-GB" sz="2400" dirty="0"/>
              <a:t> </a:t>
            </a:r>
            <a:r>
              <a:rPr lang="en-GB" sz="2400" dirty="0" err="1"/>
              <a:t>adorent</a:t>
            </a:r>
            <a:r>
              <a:rPr lang="en-GB" sz="2400" dirty="0"/>
              <a:t> les </a:t>
            </a:r>
            <a:r>
              <a:rPr lang="en-GB" sz="2400" dirty="0" err="1"/>
              <a:t>professeur.e.s</a:t>
            </a:r>
            <a:endParaRPr lang="en-GB" sz="2400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8903" y="3250766"/>
            <a:ext cx="278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Instead of </a:t>
            </a:r>
            <a:br>
              <a:rPr lang="en-GB" sz="2400" dirty="0"/>
            </a:br>
            <a:r>
              <a:rPr lang="en-GB" sz="2400" dirty="0"/>
              <a:t>il or </a:t>
            </a:r>
            <a:r>
              <a:rPr lang="en-GB" sz="2400" dirty="0" err="1"/>
              <a:t>elle</a:t>
            </a:r>
            <a:r>
              <a:rPr lang="en-GB" sz="2400" dirty="0"/>
              <a:t> / </a:t>
            </a:r>
            <a:r>
              <a:rPr lang="en-GB" sz="2400" dirty="0" err="1"/>
              <a:t>ils</a:t>
            </a:r>
            <a:r>
              <a:rPr lang="en-GB" sz="2400" dirty="0"/>
              <a:t> or </a:t>
            </a:r>
            <a:r>
              <a:rPr lang="en-GB" sz="2400" dirty="0" err="1"/>
              <a:t>elles</a:t>
            </a:r>
            <a:r>
              <a:rPr lang="en-GB" sz="2400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75989" y="5367765"/>
            <a:ext cx="2676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Ext: </a:t>
            </a:r>
            <a:r>
              <a:rPr lang="en-GB" sz="2400" b="1" u="sng" dirty="0"/>
              <a:t>write</a:t>
            </a:r>
            <a:r>
              <a:rPr lang="en-GB" sz="2000" b="1" u="sng" dirty="0"/>
              <a:t> your own inclusive sentence</a:t>
            </a:r>
          </a:p>
        </p:txBody>
      </p:sp>
      <p:pic>
        <p:nvPicPr>
          <p:cNvPr id="1026" name="Picture 2" descr="Ecriture Inclusive : le Guide Complet">
            <a:extLst>
              <a:ext uri="{FF2B5EF4-FFF2-40B4-BE49-F238E27FC236}">
                <a16:creationId xmlns:a16="http://schemas.microsoft.com/office/drawing/2014/main" id="{FE78C345-FA28-B381-B1B9-1968A497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4" y="2697095"/>
            <a:ext cx="31101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'écriture inclusive, une novlangue inquiétante">
            <a:extLst>
              <a:ext uri="{FF2B5EF4-FFF2-40B4-BE49-F238E27FC236}">
                <a16:creationId xmlns:a16="http://schemas.microsoft.com/office/drawing/2014/main" id="{3B217354-F9F8-BBCA-5A8A-E750ACDD9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91" y="1507014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6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781AF9-610C-C98D-585C-B4A999BBFA37}"/>
              </a:ext>
            </a:extLst>
          </p:cNvPr>
          <p:cNvSpPr txBox="1"/>
          <p:nvPr/>
        </p:nvSpPr>
        <p:spPr>
          <a:xfrm>
            <a:off x="542925" y="194429"/>
            <a:ext cx="65341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Être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not to be ton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by Michaël Vidon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dirty="0">
                <a:effectLst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Ton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moi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suis,  I'm your friend, seriously.</a:t>
            </a:r>
            <a:b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j'te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promets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es,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ou're my friend, cross my heart, hope to say! </a:t>
            </a:r>
            <a:b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about them? Et les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autres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alors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? 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iel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our friend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h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is, she is, they are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hatever the gender,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amitié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rare</a:t>
            </a:r>
            <a:b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amitié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rare.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dirty="0">
                <a:effectLst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Stormzy is the GOAT,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sais-tu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qui nous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sommes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parle pas des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autres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we're the bomb!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 me tell you who you are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c'que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vous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êtes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won't get upset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vous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êtes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 threat…</a:t>
            </a:r>
            <a:b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Iels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invités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my private jet  </a:t>
            </a:r>
            <a:b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elles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invited dans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avion:</a:t>
            </a:r>
            <a:endParaRPr lang="en-GB" dirty="0">
              <a:effectLst/>
            </a:endParaRPr>
          </a:p>
          <a:p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quelque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l'occasion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b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quelque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soit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l'occasion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032E3-8676-9605-4BC1-C52BCB3F5A53}"/>
              </a:ext>
            </a:extLst>
          </p:cNvPr>
          <p:cNvSpPr txBox="1"/>
          <p:nvPr/>
        </p:nvSpPr>
        <p:spPr>
          <a:xfrm>
            <a:off x="6858000" y="2038350"/>
            <a:ext cx="3905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200" dirty="0"/>
              <a:t>Highlight the French</a:t>
            </a:r>
          </a:p>
        </p:txBody>
      </p:sp>
    </p:spTree>
    <p:extLst>
      <p:ext uri="{BB962C8B-B14F-4D97-AF65-F5344CB8AC3E}">
        <p14:creationId xmlns:p14="http://schemas.microsoft.com/office/powerpoint/2010/main" val="103925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781AF9-610C-C98D-585C-B4A999BBFA37}"/>
              </a:ext>
            </a:extLst>
          </p:cNvPr>
          <p:cNvSpPr txBox="1"/>
          <p:nvPr/>
        </p:nvSpPr>
        <p:spPr>
          <a:xfrm>
            <a:off x="542925" y="194429"/>
            <a:ext cx="65341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Être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not to be ton </a:t>
            </a:r>
            <a:r>
              <a:rPr lang="en-GB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2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by Michaël Vidon</a:t>
            </a:r>
            <a:endParaRPr lang="en-GB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Ton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suis, 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I'm your friend, seriously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j'te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promets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es,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ou're my friend, cross my heart, hope to say!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about them?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les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autres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alors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 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iel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our friend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is she is, they are: 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hatever the gender,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amitié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rare</a:t>
            </a: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hatever the gender,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notre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amitié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rare.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b="0" dirty="0">
                <a:effectLst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Stormzy is the GOAT, </a:t>
            </a:r>
            <a:r>
              <a:rPr lang="en-GB" b="1" dirty="0" err="1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ais-tu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qui nous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sommes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parle pas des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autres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we're the bomb!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 me tell you who you are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c'que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vous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êtes</a:t>
            </a: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won't get upset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vous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êtes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threat…</a:t>
            </a: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Iels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invités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my private jet 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elles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invited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dans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avion:</a:t>
            </a:r>
            <a:endParaRPr lang="en-GB" b="0" dirty="0">
              <a:effectLst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hatever the gender,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quelque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l'occasion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whatever the gender,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quelque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soit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l'occasion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032E3-8676-9605-4BC1-C52BCB3F5A53}"/>
              </a:ext>
            </a:extLst>
          </p:cNvPr>
          <p:cNvSpPr txBox="1"/>
          <p:nvPr/>
        </p:nvSpPr>
        <p:spPr>
          <a:xfrm>
            <a:off x="6858000" y="2038350"/>
            <a:ext cx="4281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200" dirty="0"/>
              <a:t>Highlight the French</a:t>
            </a:r>
          </a:p>
          <a:p>
            <a:pPr marL="342900" indent="-342900">
              <a:buAutoNum type="arabicParenR"/>
            </a:pPr>
            <a:r>
              <a:rPr lang="en-GB" sz="3200" dirty="0"/>
              <a:t>Practice saying the rap</a:t>
            </a:r>
          </a:p>
        </p:txBody>
      </p:sp>
      <p:pic>
        <p:nvPicPr>
          <p:cNvPr id="5" name="GORILLA VIDON">
            <a:hlinkClick r:id="" action="ppaction://media"/>
            <a:extLst>
              <a:ext uri="{FF2B5EF4-FFF2-40B4-BE49-F238E27FC236}">
                <a16:creationId xmlns:a16="http://schemas.microsoft.com/office/drawing/2014/main" id="{B4FAD02C-C468-EF24-D3DF-C290E206C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9375" y="43116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1319</Words>
  <Application>Microsoft Office PowerPoint</Application>
  <PresentationFormat>Widescreen</PresentationFormat>
  <Paragraphs>165</Paragraphs>
  <Slides>14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Learn French with Rap Grammar: être Topic: Amitié Phonics / Inclusive writing</vt:lpstr>
      <vt:lpstr>Phonics: odd one out</vt:lpstr>
      <vt:lpstr>Phonics: odd one out</vt:lpstr>
      <vt:lpstr>Phonics: word endings</vt:lpstr>
      <vt:lpstr>connect pronouns</vt:lpstr>
      <vt:lpstr>connect 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French with Rap Grammar: être Topic: Amitié Phonics / Inclusive writing</dc:title>
  <dc:creator>Michael Vidon</dc:creator>
  <cp:lastModifiedBy>Michael Vidon</cp:lastModifiedBy>
  <cp:revision>7</cp:revision>
  <dcterms:created xsi:type="dcterms:W3CDTF">2023-11-01T14:49:15Z</dcterms:created>
  <dcterms:modified xsi:type="dcterms:W3CDTF">2023-11-01T18:23:01Z</dcterms:modified>
</cp:coreProperties>
</file>